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820" r:id="rId2"/>
    <p:sldId id="742" r:id="rId3"/>
    <p:sldId id="822" r:id="rId4"/>
    <p:sldId id="823" r:id="rId5"/>
    <p:sldId id="824" r:id="rId6"/>
    <p:sldId id="825" r:id="rId7"/>
    <p:sldId id="826" r:id="rId8"/>
    <p:sldId id="827" r:id="rId9"/>
    <p:sldId id="828" r:id="rId10"/>
    <p:sldId id="829" r:id="rId11"/>
    <p:sldId id="830" r:id="rId12"/>
    <p:sldId id="831" r:id="rId13"/>
    <p:sldId id="846" r:id="rId14"/>
    <p:sldId id="832" r:id="rId15"/>
    <p:sldId id="845" r:id="rId16"/>
    <p:sldId id="731" r:id="rId17"/>
    <p:sldId id="750" r:id="rId18"/>
    <p:sldId id="648" r:id="rId19"/>
    <p:sldId id="838" r:id="rId20"/>
    <p:sldId id="839" r:id="rId21"/>
    <p:sldId id="724" r:id="rId22"/>
    <p:sldId id="841" r:id="rId23"/>
    <p:sldId id="725" r:id="rId24"/>
    <p:sldId id="843" r:id="rId25"/>
    <p:sldId id="844" r:id="rId26"/>
    <p:sldId id="726" r:id="rId27"/>
    <p:sldId id="647" r:id="rId28"/>
    <p:sldId id="735" r:id="rId29"/>
    <p:sldId id="560" r:id="rId30"/>
    <p:sldId id="736" r:id="rId31"/>
    <p:sldId id="737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98D"/>
    <a:srgbClr val="C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249" autoAdjust="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DD960-70F5-4033-AA41-A12015177C4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BBDCA-4F88-4905-B92B-B56D7F3A6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80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3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94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628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77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7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051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600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83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158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0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38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7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72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9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31 August 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2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BBDCA-4F88-4905-B92B-B56D7F3A63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2041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3762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718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95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2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08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/>
              <a:t>Kellogg’s </a:t>
            </a:r>
            <a:br>
              <a:rPr lang="en-US"/>
            </a:br>
            <a:r>
              <a:rPr lang="en-US"/>
              <a:t>Eating Occasions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4118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+mj-lt"/>
              </a:rPr>
              <a:t>OBPPC Summaries</a:t>
            </a: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4C2CC501-3A6B-434D-AC8A-60B138B5EA14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BF7A86D0-05A1-4485-AC0C-DF7EE39983ED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" name="Benchmark">
            <a:extLst>
              <a:ext uri="{FF2B5EF4-FFF2-40B4-BE49-F238E27FC236}">
                <a16:creationId xmlns:a16="http://schemas.microsoft.com/office/drawing/2014/main" id="{3AF747C6-CC03-432D-90B7-E5169AA6FA35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3D4378A9-7366-4C2B-BF65-F53E5AA4C95E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7" name="Filter">
            <a:extLst>
              <a:ext uri="{FF2B5EF4-FFF2-40B4-BE49-F238E27FC236}">
                <a16:creationId xmlns:a16="http://schemas.microsoft.com/office/drawing/2014/main" id="{1D573472-4168-47DD-ABBB-83FAACFAC795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C9567-1A2C-43BF-8C04-F5559AE7C1DB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277587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/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194148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/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/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/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>
              <a:fillRect/>
            </a:stretch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>
              <a:fillRect/>
            </a:stretch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>
              <a:fillRect/>
            </a:stretch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4046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/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/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/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0541" cy="57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14294" cy="57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10326" cy="366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445157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511128" y="2827393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&lt;&gt;</a:t>
            </a: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Kellogg’s </a:t>
            </a:r>
            <a:br>
              <a:rPr lang="en-US"/>
            </a:br>
            <a:r>
              <a:rPr lang="en-US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27195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/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defRPr/>
            </a:pPr>
            <a:r>
              <a:rPr lang="en-US" dirty="0">
                <a:solidFill>
                  <a:prstClr val="white"/>
                </a:solidFill>
              </a:rPr>
              <a:t>OBPPC Summaries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44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155800"/>
              </p:ext>
            </p:extLst>
          </p:nvPr>
        </p:nvGraphicFramePr>
        <p:xfrm>
          <a:off x="121643" y="598223"/>
          <a:ext cx="11965584" cy="563924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72561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16380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3%</a:t>
                      </a:r>
                    </a:p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(+0.2)</a:t>
                      </a: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 MORNING BITE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Bars &amp; Bites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Cookies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1.1% - Pop-Tarts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1.0%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0.9%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pancakes)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Nutri-Grain (frozen waffles)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3.7%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5.9%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4.3%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5.9%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4.3% - All other Bread, Toast, Bakery, Breakfast Pastries Brand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18%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69%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Costco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74983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7%</a:t>
                      </a:r>
                    </a:p>
                    <a:p>
                      <a:pPr algn="ctr"/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(+0.2)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2000" b="0" dirty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18% - Cold Cereal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Hot Cereal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Nutritional Drinks/Smoothies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2.0%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1.2% - Special K (Cereal)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1.1% - Raisin Bran (Cereal)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Pop-Tarts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Frosted Flakes (Cereal)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4.3%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18.0%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9.3%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18.0%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9.3% - All other Bread, Toast, Bakery, Breakfast Pastries Brands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33%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63%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Abertson’s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679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MORNING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DCC03C-0B30-4D69-93A1-347FEBF6499E}"/>
              </a:ext>
            </a:extLst>
          </p:cNvPr>
          <p:cNvGrpSpPr/>
          <p:nvPr/>
        </p:nvGrpSpPr>
        <p:grpSpPr>
          <a:xfrm>
            <a:off x="26047" y="1275292"/>
            <a:ext cx="12456000" cy="44807"/>
            <a:chOff x="26047" y="1561900"/>
            <a:chExt cx="12456000" cy="448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7" y="1565144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619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62942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6293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6294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6294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6190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C1D151-5C95-4962-8CFB-96D838462B4C}"/>
              </a:ext>
            </a:extLst>
          </p:cNvPr>
          <p:cNvGrpSpPr/>
          <p:nvPr/>
        </p:nvGrpSpPr>
        <p:grpSpPr>
          <a:xfrm>
            <a:off x="3823193" y="6516025"/>
            <a:ext cx="6309360" cy="369332"/>
            <a:chOff x="3823193" y="6516025"/>
            <a:chExt cx="6309360" cy="36933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640F502-B494-444E-AC35-BCF07D68CA1B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3518DC-7ACD-47A4-A2C4-9A8F5075F904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</a:t>
                </a:r>
                <a:r>
                  <a:rPr 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Occasion % (Change PP Vs Benchmark) | 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8D5B6A-B22B-49DB-9F0D-296043DC4F30}"/>
                  </a:ext>
                </a:extLst>
              </p:cNvPr>
              <p:cNvSpPr/>
              <p:nvPr/>
            </p:nvSpPr>
            <p:spPr>
              <a:xfrm>
                <a:off x="5426898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9988E8-D840-4896-B34D-01781F146CB2}"/>
                </a:ext>
              </a:extLst>
            </p:cNvPr>
            <p:cNvSpPr/>
            <p:nvPr/>
          </p:nvSpPr>
          <p:spPr>
            <a:xfrm>
              <a:off x="7745720" y="6722016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6D3EA3B-48C4-4C13-B89D-2906C7D2086F}"/>
                </a:ext>
              </a:extLst>
            </p:cNvPr>
            <p:cNvSpPr/>
            <p:nvPr/>
          </p:nvSpPr>
          <p:spPr>
            <a:xfrm>
              <a:off x="8112091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12008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459291"/>
              </p:ext>
            </p:extLst>
          </p:nvPr>
        </p:nvGraphicFramePr>
        <p:xfrm>
          <a:off x="121643" y="598223"/>
          <a:ext cx="11965584" cy="563924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72561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16380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12%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(+1.2)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 - Cold Cereal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Hot Cereal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Frozen Waffles/Pancakes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3.0%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1.3%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pancakes)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Pop-Tarts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Special K (Cereal)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Frosted Flakes (Cereal)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5.1%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21.4%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9.7%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21.4%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9.7% - All other Bread, Toast, Bakery, Breakfast Pastries Brands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34%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Albertson’s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74983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2%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(+1.2)</a:t>
                      </a: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 AT WORK/ SCHOOL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Cold Cereal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Bars &amp; Bites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Hot Cereal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0.9% - Pop-Tarts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pancakes)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(breakfast sandwich)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Morningstar Farms (frozen breakfast meat alternative)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20.8%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20.8%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51%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Costco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Trader Joe’s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679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MORNING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DCC03C-0B30-4D69-93A1-347FEBF6499E}"/>
              </a:ext>
            </a:extLst>
          </p:cNvPr>
          <p:cNvGrpSpPr/>
          <p:nvPr/>
        </p:nvGrpSpPr>
        <p:grpSpPr>
          <a:xfrm>
            <a:off x="26047" y="1275292"/>
            <a:ext cx="12456000" cy="44807"/>
            <a:chOff x="26047" y="1561900"/>
            <a:chExt cx="12456000" cy="448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7" y="1565144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619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62942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6293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6294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6294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6190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3518DC-7ACD-47A4-A2C4-9A8F5075F904}"/>
              </a:ext>
            </a:extLst>
          </p:cNvPr>
          <p:cNvSpPr txBox="1"/>
          <p:nvPr/>
        </p:nvSpPr>
        <p:spPr>
          <a:xfrm>
            <a:off x="3823193" y="6516025"/>
            <a:ext cx="6309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  <a:p>
            <a:pPr lvl="0"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C9DDD4-36A4-45AA-A014-DFE010CF4920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F4F1C2-3A95-4CD5-BFFC-B36BF95C9D40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736AEF-80BC-4CDA-BC55-0E2EA17CDB83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17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/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29761"/>
              </p:ext>
            </p:extLst>
          </p:nvPr>
        </p:nvGraphicFramePr>
        <p:xfrm>
          <a:off x="121643" y="598223"/>
          <a:ext cx="11965584" cy="3258159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84181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19922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10%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(+11.2)</a:t>
                      </a:r>
                    </a:p>
                    <a:p>
                      <a:pPr algn="l" rtl="0"/>
                      <a:endParaRPr lang="en-US" sz="900" b="0" i="0" u="none" strike="noStrike" kern="1200" baseline="0" dirty="0">
                        <a:solidFill>
                          <a:srgbClr val="000000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Bars &amp; Bites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Cookies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Pop-Tarts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Famous Amos (cookies)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3.1%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6.9%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4.2%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6.9%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4.2% - All other Bread, Toast, Bakery, Breakfast Pastries Brands</a:t>
                      </a:r>
                    </a:p>
                  </a:txBody>
                  <a:tcPr marL="36576" marR="9144" marT="9144" marB="914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39%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 - A larger/sharing/multi-serve pack/bag/box/tub</a:t>
                      </a:r>
                    </a:p>
                  </a:txBody>
                  <a:tcPr marL="36576" marR="9144" marT="9144" marB="914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64%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Albertson’s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HEB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42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Franklin Gothic Book" panose="020B0503020102020204" pitchFamily="34" charset="0"/>
                        </a:rPr>
                        <a:t>36%</a:t>
                      </a: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(+0.4)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2698D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MORNING TOTAL</a:t>
                      </a:r>
                    </a:p>
                  </a:txBody>
                  <a:tcPr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 dirty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/>
                      <a:endParaRPr lang="en-US" sz="1000" b="0" dirty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/>
                      <a:endParaRPr lang="en-US" sz="1000" b="0" dirty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36576" marR="9144" marT="9144" marB="9144" anchor="ctr"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 dirty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26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1508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679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MORNING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550199" y="2075682"/>
            <a:ext cx="2778184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1325" y="2123532"/>
            <a:ext cx="2678904" cy="49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66422" y="2075683"/>
            <a:ext cx="2778179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57984" y="2075674"/>
            <a:ext cx="2778161" cy="45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6011180" y="2075673"/>
            <a:ext cx="2778159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857837" y="2075672"/>
            <a:ext cx="2778155" cy="457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27100" y="2072713"/>
            <a:ext cx="2778153" cy="5163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DCC03C-0B30-4D69-93A1-347FEBF6499E}"/>
              </a:ext>
            </a:extLst>
          </p:cNvPr>
          <p:cNvGrpSpPr/>
          <p:nvPr/>
        </p:nvGrpSpPr>
        <p:grpSpPr>
          <a:xfrm>
            <a:off x="26047" y="1275292"/>
            <a:ext cx="12456000" cy="44807"/>
            <a:chOff x="26047" y="1561900"/>
            <a:chExt cx="12456000" cy="448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7" y="1565144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619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62942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6293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6294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6294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6294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61900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3518DC-7ACD-47A4-A2C4-9A8F5075F904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94798A-41F2-47EF-A4AE-BBAD7E092BB7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0E104-0FEA-49F2-9D9A-6C27A3FB3730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6CA8BF-DF0A-4C89-B07E-AE599CC66314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73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240357"/>
              </p:ext>
            </p:extLst>
          </p:nvPr>
        </p:nvGraphicFramePr>
        <p:xfrm>
          <a:off x="113209" y="485947"/>
          <a:ext cx="11965584" cy="583486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8203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21930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14%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(-1.2)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2000" b="0" dirty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 - Crackers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 - Cookies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Morningstar Farms (frozen meat alternative)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0.3% - Pringles (potato chips)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0.1% - Rice Krispies Treats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1.7%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1.7%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</a:txBody>
                  <a:tcPr marL="45720" marR="45720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54%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75%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Safeway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79519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4%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(+1.2)</a:t>
                      </a:r>
                    </a:p>
                    <a:p>
                      <a:pPr algn="l"/>
                      <a:endParaRPr lang="en-US" sz="9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l"/>
                      <a:endParaRPr lang="en-US" sz="2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Bars &amp; Bites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Nutritional Drinks/Smoothies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Bear Naked Granola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Pringles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Keebler (cookies)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</a:txBody>
                  <a:tcPr marL="45720" marR="45720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63%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HEB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AFTERNOON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02818D-6267-474C-ABCF-663853128D25}"/>
              </a:ext>
            </a:extLst>
          </p:cNvPr>
          <p:cNvGrpSpPr/>
          <p:nvPr/>
        </p:nvGrpSpPr>
        <p:grpSpPr>
          <a:xfrm>
            <a:off x="-132000" y="1243834"/>
            <a:ext cx="12456000" cy="41563"/>
            <a:chOff x="-132000" y="1544087"/>
            <a:chExt cx="12456000" cy="415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2000" y="1544087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B31E56-4FEB-4BCB-9C01-1B047BAC955A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2AFAB0-4C39-4E6C-8021-0275BC2208A4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5532B1-3D2D-488F-ADDC-5459BDF44F64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E84B40-8F54-45DA-8B92-1F1EC9D41164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7041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134035"/>
              </p:ext>
            </p:extLst>
          </p:nvPr>
        </p:nvGraphicFramePr>
        <p:xfrm>
          <a:off x="113209" y="485947"/>
          <a:ext cx="11965584" cy="5981114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78329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21930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14%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(1.2)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</a:t>
                      </a:r>
                      <a:r>
                        <a:rPr lang="en-US" sz="11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SNACK</a:t>
                      </a:r>
                      <a:endParaRPr lang="en-US" sz="105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Cookies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Bars &amp; Bites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0.9% -Keebler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Pringles (potato chips)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Cheez-It (crackers)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 - Rice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Krispie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Treats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9.3%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4.0%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9.3%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4.0% - All other Bread, Toast, Bakery, Breakfast Pastries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2.4%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(Cookies - Plain)</a:t>
                      </a:r>
                    </a:p>
                  </a:txBody>
                  <a:tcPr marL="45720" marR="45720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66%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Safeway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62070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6%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(+10.9)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2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WORK /SCHOOL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Bars &amp; Bites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Cookies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Pringles (potato chips)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Cheez-It (crackers)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Pop-Tarts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7.7%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7.7%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(Cookies - Plain)</a:t>
                      </a:r>
                    </a:p>
                  </a:txBody>
                  <a:tcPr marL="45720" marR="45720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26%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34%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65%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Safeway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Franklin Gothic Book" panose="020B0503020102020204" pitchFamily="34" charset="0"/>
                        </a:rPr>
                        <a:t>38%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(+0.4)</a:t>
                      </a:r>
                      <a:endParaRPr lang="en-US" sz="1200" b="1" dirty="0">
                        <a:latin typeface="Franklin Gothic Book" panose="020B0503020102020204" pitchFamily="34" charset="0"/>
                      </a:endParaRPr>
                    </a:p>
                  </a:txBody>
                  <a:tcPr marT="9144" marB="9144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AFTERNOON TOTAL</a:t>
                      </a:r>
                    </a:p>
                  </a:txBody>
                  <a:tcPr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063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AFTERNOON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02818D-6267-474C-ABCF-663853128D25}"/>
              </a:ext>
            </a:extLst>
          </p:cNvPr>
          <p:cNvGrpSpPr/>
          <p:nvPr/>
        </p:nvGrpSpPr>
        <p:grpSpPr>
          <a:xfrm>
            <a:off x="-132000" y="1243834"/>
            <a:ext cx="12456000" cy="41563"/>
            <a:chOff x="-132000" y="1544087"/>
            <a:chExt cx="12456000" cy="415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2000" y="1544087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B31E56-4FEB-4BCB-9C01-1B047BAC955A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C9D6C9-D844-43B5-A9EA-A3CBE2976114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BB738-6411-49C3-A77A-70D30DD3E039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6DF31C-0037-45A6-8695-EDCCF567DDC9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7869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616962"/>
              </p:ext>
            </p:extLst>
          </p:nvPr>
        </p:nvGraphicFramePr>
        <p:xfrm>
          <a:off x="99561" y="472301"/>
          <a:ext cx="11965584" cy="570791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78329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46231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10%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(1.9)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 - Crackers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 - Nutritional Drinks/Smoothies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 - Morningstar Farm (frozen meat alternative)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0.1%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0.1%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0.1% - Keebler Town House (crackers)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0.1% - Nutri-Grain Bar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3.5%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3.5%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</a:txBody>
                  <a:tcPr marL="45720" marR="45720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48%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74%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Safeway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46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(-20.9)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91717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Nutritional Drinks/Smoothies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Cold Cereal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0.9%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Sunshine Krispy Crackers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pancakes)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Panco(Toaster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7.1%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7.1%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</a:txBody>
                  <a:tcPr marL="45720" marR="45720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30%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34%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68%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Safeway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Trader Joe’s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Albertson’s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6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EVENING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5E5CD7-B4F6-4F68-9EC0-67A06A731276}"/>
              </a:ext>
            </a:extLst>
          </p:cNvPr>
          <p:cNvGrpSpPr/>
          <p:nvPr/>
        </p:nvGrpSpPr>
        <p:grpSpPr>
          <a:xfrm>
            <a:off x="-132000" y="1243834"/>
            <a:ext cx="12456000" cy="41563"/>
            <a:chOff x="-132000" y="1544087"/>
            <a:chExt cx="12456000" cy="415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2000" y="1544087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CCD83E9-B062-4431-BE32-AAAC97B18C5C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6DD368-D453-4FF0-A7D6-EDFCE6E98641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E00C4D-B7DC-42A7-A59F-6542B7E7C9BE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FE0BE2-DCBE-42F2-972B-F971BB9112B5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4589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956489"/>
              </p:ext>
            </p:extLst>
          </p:nvPr>
        </p:nvGraphicFramePr>
        <p:xfrm>
          <a:off x="99561" y="472301"/>
          <a:ext cx="11965584" cy="5707915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78329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46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(+23.8)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ME</a:t>
                      </a:r>
                      <a:endParaRPr lang="en-US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 - Cookies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Bars &amp; Bites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Pringles (potato chips)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Pop-Tarts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0.4% - Cocoa Krispies (cereal)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Bauducco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(Toaster pastries(Bread, Toast, Bakery, Breakfast Pastries, Toaster Pastries))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Vitarella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(All other Crackers/Savory Biscuits/Crispbreads Brands)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Private Label/Store Brand Meal Replacement Drinks / Nutrition Drinks / Smoothies</a:t>
                      </a:r>
                    </a:p>
                  </a:txBody>
                  <a:tcPr marL="45720" marR="45720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 larger/sharing/multi-serve pack/bag/box/tub</a:t>
                      </a:r>
                    </a:p>
                  </a:txBody>
                  <a:tcPr marL="36576" marR="9144" marT="9144" marB="9144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 - Save-A-Lot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246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(+1.8)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Cookies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 - Nutritional Drinks/Smoothies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1.3%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Famous Amos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Nutri-Grain Bar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0.3% - Rice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Krispie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Treats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0.3% - Pringles (potato chips)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Toddy(All other Meal Replacement Drinks)</a:t>
                      </a:r>
                    </a:p>
                  </a:txBody>
                  <a:tcPr marL="45720" marR="45720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 larger/sharing/multi-serve pack/bag/box/tub</a:t>
                      </a:r>
                    </a:p>
                  </a:txBody>
                  <a:tcPr marL="36576" marR="9144" marT="9144" marB="9144"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Safeway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74165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6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EVENING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50140" y="3514314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910015" y="3460975"/>
            <a:ext cx="5347687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0308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21862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70282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21711" y="3514317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93931" y="3514317"/>
            <a:ext cx="5652925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5E5CD7-B4F6-4F68-9EC0-67A06A731276}"/>
              </a:ext>
            </a:extLst>
          </p:cNvPr>
          <p:cNvGrpSpPr/>
          <p:nvPr/>
        </p:nvGrpSpPr>
        <p:grpSpPr>
          <a:xfrm>
            <a:off x="-132000" y="1243834"/>
            <a:ext cx="12456000" cy="41563"/>
            <a:chOff x="-132000" y="1544087"/>
            <a:chExt cx="12456000" cy="415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2000" y="1544087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CCD83E9-B062-4431-BE32-AAAC97B18C5C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25598A-1768-4BB8-8484-3B7739F81B39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C2CF44-42AA-47E1-926B-54AEA1F1001D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23AFAE-4E05-4363-B8E0-C1011C0AE5EC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873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864837"/>
              </p:ext>
            </p:extLst>
          </p:nvPr>
        </p:nvGraphicFramePr>
        <p:xfrm>
          <a:off x="99561" y="472301"/>
          <a:ext cx="11965584" cy="3597062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751371">
                  <a:extLst>
                    <a:ext uri="{9D8B030D-6E8A-4147-A177-3AD203B41FA5}">
                      <a16:colId xmlns:a16="http://schemas.microsoft.com/office/drawing/2014/main" val="4186747429"/>
                    </a:ext>
                  </a:extLst>
                </a:gridCol>
                <a:gridCol w="892253">
                  <a:extLst>
                    <a:ext uri="{9D8B030D-6E8A-4147-A177-3AD203B41FA5}">
                      <a16:colId xmlns:a16="http://schemas.microsoft.com/office/drawing/2014/main" val="3270043257"/>
                    </a:ext>
                  </a:extLst>
                </a:gridCol>
                <a:gridCol w="1784506">
                  <a:extLst>
                    <a:ext uri="{9D8B030D-6E8A-4147-A177-3AD203B41FA5}">
                      <a16:colId xmlns:a16="http://schemas.microsoft.com/office/drawing/2014/main" val="2640737578"/>
                    </a:ext>
                  </a:extLst>
                </a:gridCol>
                <a:gridCol w="1906604">
                  <a:extLst>
                    <a:ext uri="{9D8B030D-6E8A-4147-A177-3AD203B41FA5}">
                      <a16:colId xmlns:a16="http://schemas.microsoft.com/office/drawing/2014/main" val="3070479163"/>
                    </a:ext>
                  </a:extLst>
                </a:gridCol>
                <a:gridCol w="1957106">
                  <a:extLst>
                    <a:ext uri="{9D8B030D-6E8A-4147-A177-3AD203B41FA5}">
                      <a16:colId xmlns:a16="http://schemas.microsoft.com/office/drawing/2014/main" val="2729520215"/>
                    </a:ext>
                  </a:extLst>
                </a:gridCol>
                <a:gridCol w="1856066">
                  <a:extLst>
                    <a:ext uri="{9D8B030D-6E8A-4147-A177-3AD203B41FA5}">
                      <a16:colId xmlns:a16="http://schemas.microsoft.com/office/drawing/2014/main" val="1222102361"/>
                    </a:ext>
                  </a:extLst>
                </a:gridCol>
                <a:gridCol w="1688349">
                  <a:extLst>
                    <a:ext uri="{9D8B030D-6E8A-4147-A177-3AD203B41FA5}">
                      <a16:colId xmlns:a16="http://schemas.microsoft.com/office/drawing/2014/main" val="534917213"/>
                    </a:ext>
                  </a:extLst>
                </a:gridCol>
                <a:gridCol w="1129329">
                  <a:extLst>
                    <a:ext uri="{9D8B030D-6E8A-4147-A177-3AD203B41FA5}">
                      <a16:colId xmlns:a16="http://schemas.microsoft.com/office/drawing/2014/main" val="3099631551"/>
                    </a:ext>
                  </a:extLst>
                </a:gridCol>
              </a:tblGrid>
              <a:tr h="84846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SIZE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OCCASION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KELLOGG’S ITEMS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5 </a:t>
                      </a:r>
                    </a:p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KELLOGG’S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5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COMPETITOR BRANDS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PACK TYPES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KEY CHANNELS</a:t>
                      </a: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TOP RETAILERS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203851"/>
                  </a:ext>
                </a:extLst>
              </a:tr>
              <a:tr h="232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(+10.9)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LATE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NIGHT SNACK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 - Salty/Savory Snacks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 - Cookies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Cold Cereal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KELLOGG’S SHARE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 - Keebler (cookies)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0.7% - Famous Amos cookies)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 - Pringles (potato chips)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Eggo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(frozen waffles)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0.5% - Cheez-It (crackers)</a:t>
                      </a:r>
                    </a:p>
                  </a:txBody>
                  <a:tcPr marL="45720" marR="45720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4.4% - Private Label/Store Brand Toaster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Toaster Pastry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4.4% - Private Label/Store Brand Bread, Toast, Bakery, Breakfast Pastries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All other Bread, Toast, Bakery, Breakfast Pastries Brands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Vitarella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(All other Crackers/Savory Biscuits/Crispbreads Brands)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 - Single-pack/individual portion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 - Single-pack/individual portion from a multi-pack/bag/box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 - A larger/sharing/multi-serve pack/bag/box/tub</a:t>
                      </a:r>
                    </a:p>
                  </a:txBody>
                  <a:tcPr marL="36576" marR="9144" marT="9144" marB="9144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70% - Grocery, Natural, Ethnic Store/Supermarket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Club/Warehouse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Dollar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 - Discount store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 - Super Store/Mass Merchandise Store</a:t>
                      </a:r>
                    </a:p>
                  </a:txBody>
                  <a:tcPr marL="36576" marR="9144" marT="9144" marB="9144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 - Kroger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 - Aldi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 - Safeway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Walmart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 - Publix</a:t>
                      </a: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50908"/>
                  </a:ext>
                </a:extLst>
              </a:tr>
              <a:tr h="4250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Franklin Gothic Book" panose="020B0503020102020204" pitchFamily="34" charset="0"/>
                        </a:rPr>
                        <a:t>26%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(+0.3)</a:t>
                      </a:r>
                      <a:endParaRPr lang="en-US" sz="1200" b="1" dirty="0">
                        <a:latin typeface="Franklin Gothic Book" panose="020B0503020102020204" pitchFamily="34" charset="0"/>
                      </a:endParaRPr>
                    </a:p>
                  </a:txBody>
                  <a:tcPr marT="9144" marB="9144"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EVENING TOTAL</a:t>
                      </a:r>
                    </a:p>
                  </a:txBody>
                  <a:tcPr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/>
                      <a:endParaRPr lang="en-US" sz="1000" b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/>
                      <a:endParaRPr lang="en-US" sz="1000" b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36576" marR="9144" marT="9144" marB="9144" anchor="ctr"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b="0" dirty="0">
                        <a:solidFill>
                          <a:srgbClr val="59595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576" marR="9144" marT="9144" marB="9144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6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73986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740660-14A7-430A-A42E-FA2F7078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6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OBPPC - EVENING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5E493-8658-4DF2-B632-99D554C35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629158" y="2190813"/>
            <a:ext cx="3008443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1CD026-6EAA-47A5-9F44-0017F317E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7988" y="2240454"/>
            <a:ext cx="2909164" cy="45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074BA-220D-4561-9CFF-8CE38AEA33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23999" y="2190810"/>
            <a:ext cx="3008433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6D394-62B9-411A-AA3A-45821C4E3E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897935" y="2194780"/>
            <a:ext cx="3016375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864B6-9B5F-401E-9BDB-85789B3C04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5936990" y="2190810"/>
            <a:ext cx="3008432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81957-EB65-4B58-A4DF-F83B6771B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742699" y="2190810"/>
            <a:ext cx="3008431" cy="457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86F30-E5D9-453F-831D-75D9B082C0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414921" y="2190809"/>
            <a:ext cx="3008428" cy="45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5E5CD7-B4F6-4F68-9EC0-67A06A731276}"/>
              </a:ext>
            </a:extLst>
          </p:cNvPr>
          <p:cNvGrpSpPr/>
          <p:nvPr/>
        </p:nvGrpSpPr>
        <p:grpSpPr>
          <a:xfrm>
            <a:off x="-132000" y="1243834"/>
            <a:ext cx="12456000" cy="41563"/>
            <a:chOff x="-132000" y="1544087"/>
            <a:chExt cx="12456000" cy="415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27BBF-CDDC-463D-84E5-4B85B5AAE4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2000" y="1544087"/>
              <a:ext cx="12456000" cy="415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4E9192-85C2-4EDF-AC6E-84099535061B}"/>
                </a:ext>
              </a:extLst>
            </p:cNvPr>
            <p:cNvCxnSpPr/>
            <p:nvPr/>
          </p:nvCxnSpPr>
          <p:spPr>
            <a:xfrm>
              <a:off x="37947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93F841-8DC6-48FF-A215-A568F9A94586}"/>
                </a:ext>
              </a:extLst>
            </p:cNvPr>
            <p:cNvCxnSpPr/>
            <p:nvPr/>
          </p:nvCxnSpPr>
          <p:spPr>
            <a:xfrm>
              <a:off x="1198212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6C15C5-00F1-44AD-9F24-327CA8354B17}"/>
                </a:ext>
              </a:extLst>
            </p:cNvPr>
            <p:cNvCxnSpPr/>
            <p:nvPr/>
          </p:nvCxnSpPr>
          <p:spPr>
            <a:xfrm>
              <a:off x="2538436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BDE8CC-C606-465F-A863-1949AEA67556}"/>
                </a:ext>
              </a:extLst>
            </p:cNvPr>
            <p:cNvCxnSpPr/>
            <p:nvPr/>
          </p:nvCxnSpPr>
          <p:spPr>
            <a:xfrm>
              <a:off x="4380684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F33CB2-783F-4638-A84A-8E90763A8A48}"/>
                </a:ext>
              </a:extLst>
            </p:cNvPr>
            <p:cNvCxnSpPr/>
            <p:nvPr/>
          </p:nvCxnSpPr>
          <p:spPr>
            <a:xfrm>
              <a:off x="6300671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526C25-2A0A-4AFA-BBF4-27EA7B2492D8}"/>
                </a:ext>
              </a:extLst>
            </p:cNvPr>
            <p:cNvCxnSpPr/>
            <p:nvPr/>
          </p:nvCxnSpPr>
          <p:spPr>
            <a:xfrm>
              <a:off x="8200595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D5042-D1DB-4D7D-B567-D22B9A5F4A0F}"/>
                </a:ext>
              </a:extLst>
            </p:cNvPr>
            <p:cNvCxnSpPr/>
            <p:nvPr/>
          </p:nvCxnSpPr>
          <p:spPr>
            <a:xfrm>
              <a:off x="9962420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7F9BD9-DD3D-4F76-8D5B-E04DA1B77053}"/>
                </a:ext>
              </a:extLst>
            </p:cNvPr>
            <p:cNvCxnSpPr/>
            <p:nvPr/>
          </p:nvCxnSpPr>
          <p:spPr>
            <a:xfrm>
              <a:off x="11388529" y="1544087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CCD83E9-B062-4431-BE32-AAAC97B18C5C}"/>
              </a:ext>
            </a:extLst>
          </p:cNvPr>
          <p:cNvSpPr txBox="1"/>
          <p:nvPr/>
        </p:nvSpPr>
        <p:spPr>
          <a:xfrm>
            <a:off x="3823193" y="6516025"/>
            <a:ext cx="6309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  <a:p>
            <a:pPr lvl="0"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CE4626-6DF2-4095-AB13-50319CE10F76}"/>
              </a:ext>
            </a:extLst>
          </p:cNvPr>
          <p:cNvSpPr/>
          <p:nvPr/>
        </p:nvSpPr>
        <p:spPr>
          <a:xfrm>
            <a:off x="5426898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9D5D42-687C-4114-A18A-90F9E4D5DD38}"/>
              </a:ext>
            </a:extLst>
          </p:cNvPr>
          <p:cNvSpPr/>
          <p:nvPr/>
        </p:nvSpPr>
        <p:spPr>
          <a:xfrm>
            <a:off x="7745720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CAD300-6213-4941-8492-4A55DE7F9A0F}"/>
              </a:ext>
            </a:extLst>
          </p:cNvPr>
          <p:cNvSpPr/>
          <p:nvPr/>
        </p:nvSpPr>
        <p:spPr>
          <a:xfrm>
            <a:off x="8112091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16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>
            <a:fillRect/>
          </a:stretch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2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7B7D42-4675-4EA5-A587-D2A30111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64" y="2928229"/>
            <a:ext cx="8627167" cy="3507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3520591" cy="944762"/>
          </a:xfrm>
        </p:spPr>
        <p:txBody>
          <a:bodyPr>
            <a:normAutofit fontScale="90000"/>
          </a:bodyPr>
          <a:lstStyle/>
          <a:p>
            <a:r>
              <a:rPr lang="en-US"/>
              <a:t>OBPPC</a:t>
            </a:r>
            <a:br>
              <a:rPr lang="en-US"/>
            </a:br>
            <a:r>
              <a:rPr lang="en-US"/>
              <a:t>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663440" y="2734866"/>
            <a:ext cx="390330" cy="6426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3"/>
          <p:cNvSpPr/>
          <p:nvPr/>
        </p:nvSpPr>
        <p:spPr>
          <a:xfrm>
            <a:off x="3155082" y="1318648"/>
            <a:ext cx="2275737" cy="15881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5 KELLOGG’S BRANDS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11.8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Filter&gt;Breakfast for One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 include Kellogg’s Brands.”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 Breakfast for One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 include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Eggo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791232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 i="1">
                <a:solidFill>
                  <a:prstClr val="black">
                    <a:lumMod val="50000"/>
                    <a:lumOff val="50000"/>
                  </a:prstClr>
                </a:solidFill>
              </a:rPr>
              <a:t>&lt;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represents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all eating occasions.”</a:t>
            </a:r>
          </a:p>
        </p:txBody>
      </p:sp>
      <p:sp>
        <p:nvSpPr>
          <p:cNvPr id="35" name="Filter6"/>
          <p:cNvSpPr/>
          <p:nvPr/>
        </p:nvSpPr>
        <p:spPr>
          <a:xfrm>
            <a:off x="8227112" y="1030506"/>
            <a:ext cx="2751340" cy="9971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CHANNELS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“59%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items were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Grocery, Natural, Ethnic store/Supermarket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9042401" y="1902828"/>
            <a:ext cx="56272" cy="13972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996752" y="3891047"/>
            <a:ext cx="436959" cy="1304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H="1" flipV="1">
            <a:off x="2749415" y="2498260"/>
            <a:ext cx="802121" cy="22163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ilter1"/>
          <p:cNvSpPr/>
          <p:nvPr/>
        </p:nvSpPr>
        <p:spPr>
          <a:xfrm>
            <a:off x="401097" y="1608608"/>
            <a:ext cx="2512425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KELLOGG’S </a:t>
            </a:r>
            <a:r>
              <a:rPr lang="en-US" sz="1200" b="1" dirty="0">
                <a:solidFill>
                  <a:srgbClr val="B68F68"/>
                </a:solidFill>
                <a:latin typeface="Arial"/>
              </a:rPr>
              <a:t>ITEM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Selected from a present list of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 of interest per country (see notes).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“18%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Filter&gt;Breakfast for One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Cold cereal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 flipV="1">
            <a:off x="6063342" y="1746311"/>
            <a:ext cx="142264" cy="17931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4"/>
          <p:cNvSpPr/>
          <p:nvPr/>
        </p:nvSpPr>
        <p:spPr>
          <a:xfrm>
            <a:off x="5449480" y="1007199"/>
            <a:ext cx="2565516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5 COMPETITOR BRANDS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Nature Valley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7291646" y="2657476"/>
            <a:ext cx="579126" cy="7194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5"/>
          <p:cNvSpPr/>
          <p:nvPr/>
        </p:nvSpPr>
        <p:spPr>
          <a:xfrm>
            <a:off x="6141270" y="1961932"/>
            <a:ext cx="2565516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PACK TYPES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51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Filter&gt;Breakfast for One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items were purchased as an individual portion.</a:t>
            </a:r>
          </a:p>
        </p:txBody>
      </p:sp>
      <p:sp>
        <p:nvSpPr>
          <p:cNvPr id="33" name="Filter7"/>
          <p:cNvSpPr/>
          <p:nvPr/>
        </p:nvSpPr>
        <p:spPr>
          <a:xfrm>
            <a:off x="9403394" y="1915765"/>
            <a:ext cx="2751340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</a:t>
            </a:r>
            <a:r>
              <a:rPr lang="en-US" sz="1200" b="1" dirty="0">
                <a:solidFill>
                  <a:srgbClr val="B68F68"/>
                </a:solidFill>
                <a:latin typeface="Arial"/>
              </a:rPr>
              <a:t>RETAILERS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“12%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Filter&gt;Breakfast for One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items were purchased at Kroger.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0255950" y="2627722"/>
            <a:ext cx="34416" cy="6278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51536" y="657777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7613622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defRPr/>
            </a:pPr>
            <a:r>
              <a:rPr kumimoji="0" lang="en-US" sz="1400" i="0" u="none" strike="noStrike" kern="1200" cap="none" spc="0" normalizeH="0" baseline="0" noProof="0"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defRPr/>
            </a:pPr>
            <a:r>
              <a:rPr lang="en-US" sz="1400"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i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/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>
            <a:fillRect/>
          </a:stretch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32730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18187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/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/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/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/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/>
              <a:t>MASTER CHANNEL LIST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4604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/>
              <a:t>Eating Occasions Shape Category Growth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/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>
              <a:fillRect/>
            </a:stretch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1423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/>
              <a:t>Eating Occasions Unlock Retailer Execution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/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0966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1188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/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/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603666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17.05.17"/>
  <p:tag name="AS_TITLE" val="Aspose.Slides for .NET 4.0 Client Profile"/>
  <p:tag name="AS_VERSION" val="17.5"/>
</p:tagLst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6746</Words>
  <Application>Microsoft Office PowerPoint</Application>
  <PresentationFormat>Widescreen</PresentationFormat>
  <Paragraphs>1114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OBPPC Summaries</vt:lpstr>
      <vt:lpstr>OBPPC - MORNING</vt:lpstr>
      <vt:lpstr>OBPPC - MORNING</vt:lpstr>
      <vt:lpstr>OBPPC - MORNING</vt:lpstr>
      <vt:lpstr>OBPPC - AFTERNOON</vt:lpstr>
      <vt:lpstr>OBPPC - AFTERNOON</vt:lpstr>
      <vt:lpstr>OBPPC - EVENING</vt:lpstr>
      <vt:lpstr>OBPPC - EVENING</vt:lpstr>
      <vt:lpstr>OBPPC - EVENING</vt:lpstr>
      <vt:lpstr>APPENDIX</vt:lpstr>
      <vt:lpstr>OBPPC INTERPRETATION GUIDE</vt:lpstr>
      <vt:lpstr>OCCASION DEFINITIONS</vt:lpstr>
      <vt:lpstr>OCCASION DEFINITIONS</vt:lpstr>
      <vt:lpstr>Questionnaire Information</vt:lpstr>
      <vt:lpstr>Questionnaire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OBPPC</dc:title>
  <dc:creator>Anuradha Nawkhare</dc:creator>
  <cp:lastModifiedBy>Anuradha Nawkhare</cp:lastModifiedBy>
  <cp:revision>96</cp:revision>
  <dcterms:created xsi:type="dcterms:W3CDTF">2019-10-01T07:41:45Z</dcterms:created>
  <dcterms:modified xsi:type="dcterms:W3CDTF">2020-08-31T06:01:56Z</dcterms:modified>
</cp:coreProperties>
</file>